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66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14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20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3195E4-1A0A-483A-A3EE-C322ACE08423}" type="datetimeFigureOut">
              <a:rPr lang="en-US" smtClean="0"/>
              <a:t>9/7/23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DD7C0-0E36-4681-AD16-4FFA19B47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25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4788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69A57-87E5-134F-F3D6-7B00FCAF1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B4E7B8-36CD-95E9-61DE-EC9ED069AC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B2724-03E7-85B9-6F58-F08BD5B05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C958F-B975-4E52-B255-E8B3DA441D34}" type="datetime1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95B7D-B030-B3F0-847F-E43CC770E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373BB-12E3-B609-0574-DD3470F19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2BCB-3839-4181-9643-27AB3F96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55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C2C25-DA10-3F16-308E-759CA963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669135-7CF0-F5FE-2198-A08D9DCC8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35495-C322-9BD5-3959-0A8E9B62E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BA6A-F759-4F5A-AFE0-05BB9B8A47B4}" type="datetime1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41296-B757-86FA-9E37-F05875008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7764E-5708-5567-5D0E-A5C38EEAE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2BCB-3839-4181-9643-27AB3F96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61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774C92-C176-ED2D-4751-E725A7DE1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674C3-9208-0978-840E-23E90C845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5753A-A3CE-051B-A9B8-E3AAD2678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73ED-018E-482A-AC13-B8FCA9F281D0}" type="datetime1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A9BB4-61B5-ED83-8CA9-565205AD1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08BAE-664F-DD3C-FBE1-FD31B41A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2BCB-3839-4181-9643-27AB3F96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15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03D28-7B9A-B597-0260-A89E660A6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9FA35-5ACB-AA13-ADC7-F46924371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A5BB4-BB63-53F5-0A20-840D950D5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4D1E2-F0C6-4218-B4AB-A2E2CC2EAF24}" type="datetime1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34A5F-2F48-9645-7C6D-83A469F2A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C2440-3A38-9270-4C94-26EB7B9E0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2BCB-3839-4181-9643-27AB3F96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59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7ECA6-FE56-FFD6-3AFD-B921C3F3B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7EDE9-A11F-A639-1A77-C3555A3C7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D69FB-B2C1-3978-31D3-7450C5B9A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E74B-6920-4890-9F96-78D06F39B10C}" type="datetime1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A8F48-38D4-6E50-1EFE-B0AA94AD5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859C2-65E4-4F6C-D5D7-56702A1A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2BCB-3839-4181-9643-27AB3F96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79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4C50F-8572-52C6-88F0-D0C666491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B9EBB-A0D2-857E-2053-B9E152FBB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70F9D4-C54B-3A63-1887-782A92BA6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1EAE6-FBC4-90DC-3002-8B1243EA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C89EF-EF09-4B1A-8E21-E97FC6D2CD35}" type="datetime1">
              <a:rPr lang="en-US" smtClean="0"/>
              <a:t>9/7/23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ECA42-BFE3-32D3-F4A5-83DC5325A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2A478C-E96F-BD97-70EE-7F3AC5EB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2BCB-3839-4181-9643-27AB3F96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24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FB7E5-1CEF-6D10-E0B9-9D8416673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5D4C8-B3A9-0968-341D-09758155C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5597E-A783-D5D9-EEA2-4A4562C60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92B6CB-5EF7-E4B3-E355-45C4E32E8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2B3D24-49B5-2389-4756-106838580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E26B2A-23B0-198F-F655-B822CA5E0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82DC7-F8A4-40F2-BDA4-4866F7953729}" type="datetime1">
              <a:rPr lang="en-US" smtClean="0"/>
              <a:t>9/7/23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CD7B55-2E8A-E09A-B9C4-9FB5DCF3B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8CBA1A-7151-F843-5DAA-4DD5A2AFA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2BCB-3839-4181-9643-27AB3F96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52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BBFCD-3966-67A3-202B-5CD3A796B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CFD108-50E8-D1F1-2B0F-701C69840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2B690-94A9-4D0E-8120-DD94DE778C8E}" type="datetime1">
              <a:rPr lang="en-US" smtClean="0"/>
              <a:t>9/7/23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2CC4C-C0D1-1963-AFB5-E7204F54E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5AF37-0BF5-B411-7231-F0EFFE35D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2BCB-3839-4181-9643-27AB3F96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11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C5A8CF-4586-B321-66A3-717A06A8D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4CDE7-70ED-4428-A15A-D6165FB7E69B}" type="datetime1">
              <a:rPr lang="en-US" smtClean="0"/>
              <a:t>9/7/23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BC0FE-097D-B7DB-1354-A1184DF0C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CBD18-54C5-8A58-42F6-D5ABE1F8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2BCB-3839-4181-9643-27AB3F96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815E2-23F8-DB3D-1C4B-B12BFB6B5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7A176-A8AA-FC6F-87F5-004A3D571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80C721-67E8-330C-AA59-7DA60C8D2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86DF8-6F87-D72B-39B7-5A2A2D7E1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AFF35-40C6-4AB9-B471-8C70A9B9492C}" type="datetime1">
              <a:rPr lang="en-US" smtClean="0"/>
              <a:t>9/7/23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51706D-099E-700F-94F6-29A5629CC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524AA-C243-D44D-2181-A6468A76A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2BCB-3839-4181-9643-27AB3F96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16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58DF-4F5E-7BCC-EEAA-58B51AA60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B77AF1-3396-9ADB-5081-70ADB40654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057B3-078B-23C4-4C2A-88D77440C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98CFE-F26F-416A-6C17-B06860D72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469FB-6D87-43E7-88D4-FA078C02CC15}" type="datetime1">
              <a:rPr lang="en-US" smtClean="0"/>
              <a:t>9/7/23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B538B-2C9E-E041-DC9D-F6126AF2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45F57-2D7E-FC80-1BC2-144E9DA5B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D2BCB-3839-4181-9643-27AB3F96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48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CE1354-BFA6-9482-1026-161907324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93EDF-4D21-92C4-8DA4-94974D01C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78E24-AB07-188F-6C30-79A6D01D79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5CDD1-9C25-42D3-98AA-F872E885D1D5}" type="datetime1">
              <a:rPr lang="en-US" smtClean="0"/>
              <a:t>9/7/23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8D91D-76FA-3E58-667D-A122D91F9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FE68C-2EDE-C8BD-D2B3-3FD49B8C9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D2BCB-3839-4181-9643-27AB3F964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43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33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image" Target="../media/image4.jp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10" Type="http://schemas.openxmlformats.org/officeDocument/2006/relationships/image" Target="../media/image41.png"/><Relationship Id="rId4" Type="http://schemas.openxmlformats.org/officeDocument/2006/relationships/image" Target="../media/image33.gif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jpg"/><Relationship Id="rId7" Type="http://schemas.openxmlformats.org/officeDocument/2006/relationships/image" Target="../media/image4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33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3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.jpg"/><Relationship Id="rId7" Type="http://schemas.openxmlformats.org/officeDocument/2006/relationships/image" Target="../media/image5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10" Type="http://schemas.openxmlformats.org/officeDocument/2006/relationships/image" Target="../media/image52.png"/><Relationship Id="rId4" Type="http://schemas.openxmlformats.org/officeDocument/2006/relationships/image" Target="../media/image33.gif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gif"/><Relationship Id="rId3" Type="http://schemas.openxmlformats.org/officeDocument/2006/relationships/image" Target="../media/image4.jp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g"/><Relationship Id="rId4" Type="http://schemas.openxmlformats.org/officeDocument/2006/relationships/image" Target="../media/image33.gif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gif"/><Relationship Id="rId4" Type="http://schemas.openxmlformats.org/officeDocument/2006/relationships/image" Target="../media/image3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gif"/><Relationship Id="rId5" Type="http://schemas.openxmlformats.org/officeDocument/2006/relationships/image" Target="../media/image61.gif"/><Relationship Id="rId4" Type="http://schemas.openxmlformats.org/officeDocument/2006/relationships/image" Target="../media/image6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gif"/><Relationship Id="rId4" Type="http://schemas.openxmlformats.org/officeDocument/2006/relationships/image" Target="../media/image1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jpg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1.gif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10" Type="http://schemas.openxmlformats.org/officeDocument/2006/relationships/image" Target="../media/image18.png"/><Relationship Id="rId4" Type="http://schemas.openxmlformats.org/officeDocument/2006/relationships/image" Target="../media/image13.gif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4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2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575" y="253834"/>
            <a:ext cx="5762146" cy="118051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293298" y="1862468"/>
            <a:ext cx="11197200" cy="2618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CHƯƠNG 1</a:t>
            </a:r>
            <a:endParaRPr dirty="0"/>
          </a:p>
          <a:p>
            <a:pPr marL="1223010" marR="5080" lvl="0" indent="-1210945" algn="ctr" rtl="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 VẤN ĐỀ LÝ LUẬN CƠ BẢN VỀ NHÀ NƯỚC </a:t>
            </a:r>
            <a:endParaRPr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23010" marR="5080" lvl="0" indent="-1210945" algn="ctr" rtl="0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 NHÀ NƯỚC CỘNG HÒA XÃ HỘI CHỦ NGHĨA VIỆT NAM</a:t>
            </a:r>
            <a:endParaRPr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3000" b="1" i="0" u="none" strike="noStrike" cap="none" dirty="0">
              <a:solidFill>
                <a:srgbClr val="0070C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3200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4104322" y="3902372"/>
            <a:ext cx="3958432" cy="88992"/>
          </a:xfrm>
          <a:custGeom>
            <a:avLst/>
            <a:gdLst/>
            <a:ahLst/>
            <a:cxnLst/>
            <a:rect l="l" t="t" r="r" b="b"/>
            <a:pathLst>
              <a:path w="4686300" h="120000" extrusionOk="0">
                <a:moveTo>
                  <a:pt x="0" y="0"/>
                </a:moveTo>
                <a:lnTo>
                  <a:pt x="4686300" y="0"/>
                </a:lnTo>
              </a:path>
            </a:pathLst>
          </a:cu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 flipH="1">
            <a:off x="743325" y="4992414"/>
            <a:ext cx="4538134" cy="1528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GV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Võ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Thị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Mỹ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Hương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huongvtm@hcmute.edu.vn</a:t>
            </a:r>
            <a:endParaRPr dirty="0"/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 descr="Gmail Email Biểu Tượng - Miễn Phí vector hình ảnh trên Pixabay - Pixabay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3325" y="5390359"/>
            <a:ext cx="493852" cy="29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B3C72C-2A83-EC8A-E3DF-D47F7932F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6073" y="43504"/>
            <a:ext cx="1005927" cy="4206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9D466-B8A6-3691-3B55-4928C9A67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F1D69-A6BF-4D5E-A75F-11EF37BFFCD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1"/>
          <p:cNvPicPr preferRelativeResize="0"/>
          <p:nvPr/>
        </p:nvPicPr>
        <p:blipFill rotWithShape="1">
          <a:blip r:embed="rId3">
            <a:alphaModFix/>
          </a:blip>
          <a:srcRect l="11883" t="17943"/>
          <a:stretch/>
        </p:blipFill>
        <p:spPr>
          <a:xfrm>
            <a:off x="11029458" y="83089"/>
            <a:ext cx="1006967" cy="4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1"/>
          <p:cNvSpPr/>
          <p:nvPr/>
        </p:nvSpPr>
        <p:spPr>
          <a:xfrm>
            <a:off x="0" y="237378"/>
            <a:ext cx="12192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88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2. HÌNH THỨC NHÀ NƯỚC</a:t>
            </a:r>
            <a:endParaRPr sz="3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1"/>
          <p:cNvSpPr/>
          <p:nvPr/>
        </p:nvSpPr>
        <p:spPr>
          <a:xfrm>
            <a:off x="314659" y="1222900"/>
            <a:ext cx="1156268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2.1. HÌNH THỨC CHÍNH THỂ QUÂN CHỦ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296" name="Google Shape;296;p11" descr="Red Arrow Pointing Down 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2746490" y="97701"/>
            <a:ext cx="523220" cy="851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1" descr="Red Arrow Pointing Down 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9106103" y="-1968"/>
            <a:ext cx="439295" cy="100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1" descr="What Is an Absolute Monarchy? Definition and Examples | Flipboar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3414" y="2177685"/>
            <a:ext cx="2921962" cy="164529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1" descr="Sự khác biệt giữa chế độ dân chủ và quân chủ | So sánh sự khác biệt giữa  các thuật ngữ tương tự - ĐờI SốNg - 202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11"/>
          <p:cNvPicPr preferRelativeResize="0"/>
          <p:nvPr/>
        </p:nvPicPr>
        <p:blipFill rotWithShape="1">
          <a:blip r:embed="rId6">
            <a:alphaModFix/>
          </a:blip>
          <a:srcRect b="16582"/>
          <a:stretch/>
        </p:blipFill>
        <p:spPr>
          <a:xfrm>
            <a:off x="2329087" y="2310369"/>
            <a:ext cx="2209553" cy="355954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1" name="Google Shape;301;p11" descr="Bí mật của gia tộc Hoàng gia lớn nhất châu Âu - KhoaHoc.tv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23414" y="4253269"/>
            <a:ext cx="2921962" cy="164529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1"/>
          <p:cNvSpPr/>
          <p:nvPr/>
        </p:nvSpPr>
        <p:spPr>
          <a:xfrm>
            <a:off x="7715822" y="2895930"/>
            <a:ext cx="4416357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Quân</a:t>
            </a:r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chủ</a:t>
            </a:r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tuyệt</a:t>
            </a:r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đối</a:t>
            </a:r>
            <a:endParaRPr sz="20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Nhà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vua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quyền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lực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tối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cao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vô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hạn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cả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lĩnh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vực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lập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pháp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hành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pháp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tư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pháp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không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bị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chia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sẻ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cho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ai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cũng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không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chịu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một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sự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hạn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chế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nào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 </a:t>
            </a:r>
            <a:endParaRPr dirty="0"/>
          </a:p>
        </p:txBody>
      </p:sp>
      <p:pic>
        <p:nvPicPr>
          <p:cNvPr id="305" name="Google Shape;305;p11"/>
          <p:cNvPicPr preferRelativeResize="0"/>
          <p:nvPr/>
        </p:nvPicPr>
        <p:blipFill rotWithShape="1">
          <a:blip r:embed="rId8">
            <a:alphaModFix/>
          </a:blip>
          <a:srcRect r="82714"/>
          <a:stretch/>
        </p:blipFill>
        <p:spPr>
          <a:xfrm>
            <a:off x="-1" y="0"/>
            <a:ext cx="702733" cy="8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83F115-EE42-ACDD-0E74-03A525DA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674F-8FC8-483F-869C-6DD5E2171FE5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/>
      <p:bldP spid="30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12"/>
          <p:cNvPicPr preferRelativeResize="0"/>
          <p:nvPr/>
        </p:nvPicPr>
        <p:blipFill rotWithShape="1">
          <a:blip r:embed="rId3">
            <a:alphaModFix/>
          </a:blip>
          <a:srcRect l="11883" t="17943"/>
          <a:stretch/>
        </p:blipFill>
        <p:spPr>
          <a:xfrm>
            <a:off x="11119050" y="67316"/>
            <a:ext cx="1006967" cy="4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2"/>
          <p:cNvSpPr/>
          <p:nvPr/>
        </p:nvSpPr>
        <p:spPr>
          <a:xfrm>
            <a:off x="0" y="237378"/>
            <a:ext cx="12192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88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2. HÌNH THỨC NHÀ NƯỚC</a:t>
            </a:r>
            <a:endParaRPr sz="3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2"/>
          <p:cNvSpPr/>
          <p:nvPr/>
        </p:nvSpPr>
        <p:spPr>
          <a:xfrm>
            <a:off x="314659" y="1222900"/>
            <a:ext cx="1156268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2.1. HÌNH THỨC CHÍNH THỂ QUÂN CHỦ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313" name="Google Shape;313;p12" descr="Red Arrow Pointing Down 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2944105" y="79570"/>
            <a:ext cx="523221" cy="93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2" descr="Red Arrow Pointing Down 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8943978" y="60219"/>
            <a:ext cx="523221" cy="93909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2" descr="Sự khác biệt giữa chế độ dân chủ và quân chủ | So sánh sự khác biệt giữa  các thuật ngữ tương tự - ĐờI SốNg - 202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12" descr="Chế độ quân chủ lập hiến là gì? (Chi tiết 2023)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7789" y="4394975"/>
            <a:ext cx="2864937" cy="157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2" descr="Tại sao chế độ quân chủ Nhật đang bị đe dọa?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73813" y="4394975"/>
            <a:ext cx="2919806" cy="157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2" descr="Vợ cũ của vua Thái Lan lộ ảnh trồng rau, quét dọn ở chù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04983" y="4394975"/>
            <a:ext cx="2801718" cy="15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2"/>
          <p:cNvSpPr/>
          <p:nvPr/>
        </p:nvSpPr>
        <p:spPr>
          <a:xfrm>
            <a:off x="2481536" y="2537144"/>
            <a:ext cx="5952506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Quân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chủ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hạn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chế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Nhà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vua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chỉ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nắm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giữ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một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phần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quyền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lực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tối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cao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nhà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nước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bên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cạnh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vua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còn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cơ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quan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khác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để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chia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sẻ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quyền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lực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với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vua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12" descr="GIF shape - animated GIF on GIFE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1381" y="2537144"/>
            <a:ext cx="1069060" cy="777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2"/>
          <p:cNvPicPr preferRelativeResize="0"/>
          <p:nvPr/>
        </p:nvPicPr>
        <p:blipFill rotWithShape="1">
          <a:blip r:embed="rId9">
            <a:alphaModFix/>
          </a:blip>
          <a:srcRect r="82714"/>
          <a:stretch/>
        </p:blipFill>
        <p:spPr>
          <a:xfrm>
            <a:off x="-1" y="0"/>
            <a:ext cx="770467" cy="8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473813" y="2626453"/>
            <a:ext cx="2919806" cy="15756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BB8F75-F5D7-AAA1-E3F5-5292FFD83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674F-8FC8-483F-869C-6DD5E2171FE5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/>
      <p:bldP spid="3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13"/>
          <p:cNvPicPr preferRelativeResize="0"/>
          <p:nvPr/>
        </p:nvPicPr>
        <p:blipFill rotWithShape="1">
          <a:blip r:embed="rId3">
            <a:alphaModFix/>
          </a:blip>
          <a:srcRect l="11883" t="17943"/>
          <a:stretch/>
        </p:blipFill>
        <p:spPr>
          <a:xfrm>
            <a:off x="11029458" y="68740"/>
            <a:ext cx="1006967" cy="4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3"/>
          <p:cNvSpPr/>
          <p:nvPr/>
        </p:nvSpPr>
        <p:spPr>
          <a:xfrm>
            <a:off x="0" y="237378"/>
            <a:ext cx="12192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88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2. HÌNH THỨC NHÀ NƯỚC</a:t>
            </a:r>
            <a:endParaRPr sz="3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3"/>
          <p:cNvSpPr/>
          <p:nvPr/>
        </p:nvSpPr>
        <p:spPr>
          <a:xfrm>
            <a:off x="314659" y="1222900"/>
            <a:ext cx="1156268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2.2. HÌNH THỨC CHÍNH THỂ CỘNG HOÀ</a:t>
            </a:r>
            <a:endParaRPr sz="28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13" descr="Red Arrow Pointing Down 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2883536" y="49531"/>
            <a:ext cx="606154" cy="93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3" descr="Red Arrow Pointing Down 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8878644" y="28076"/>
            <a:ext cx="606154" cy="93909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3" descr="Sự khác biệt giữa chế độ dân chủ và quân chủ | So sánh sự khác biệt giữa  các thuật ngữ tương tự - ĐờI SốNg - 202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13"/>
          <p:cNvPicPr preferRelativeResize="0"/>
          <p:nvPr/>
        </p:nvPicPr>
        <p:blipFill rotWithShape="1">
          <a:blip r:embed="rId5">
            <a:alphaModFix/>
          </a:blip>
          <a:srcRect l="3084" r="8317"/>
          <a:stretch/>
        </p:blipFill>
        <p:spPr>
          <a:xfrm>
            <a:off x="7932532" y="2427927"/>
            <a:ext cx="3437467" cy="18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13" descr="Fichier:Microcosm of London Plate 052 - House of Lords.jpg — Wikipédi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32532" y="4475290"/>
            <a:ext cx="3437467" cy="205507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3"/>
          <p:cNvSpPr/>
          <p:nvPr/>
        </p:nvSpPr>
        <p:spPr>
          <a:xfrm>
            <a:off x="2717068" y="1507895"/>
            <a:ext cx="4912468" cy="466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FF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FF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Cộng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hoà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quý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800" b="1" dirty="0" err="1">
                <a:solidFill>
                  <a:srgbClr val="FF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tộc</a:t>
            </a:r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endParaRPr sz="1800" b="1" dirty="0">
              <a:solidFill>
                <a:srgbClr val="FF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quyền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bầu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cử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cơ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quan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tối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cao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của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quyền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lực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nhà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nước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thuộc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về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tầng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lớp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quý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tộc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.</a:t>
            </a:r>
            <a:endParaRPr sz="1800" b="1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285750" marR="0" lvl="0" indent="-171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1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❑"/>
            </a:pP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tồn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tại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chủ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yếu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trong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thời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kì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nhà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nước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chủ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nô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nhà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nước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phong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kiến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và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các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nhà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nước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thuộc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địa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nửa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phong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kiến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.</a:t>
            </a:r>
            <a:endParaRPr sz="1800" b="1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337" name="Google Shape;337;p13" descr="Blue Arrow Sticker by Small Biz LB for iOS &amp; Android | GIPHY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52925" y="2936745"/>
            <a:ext cx="619196" cy="22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3"/>
          <p:cNvPicPr preferRelativeResize="0"/>
          <p:nvPr/>
        </p:nvPicPr>
        <p:blipFill rotWithShape="1">
          <a:blip r:embed="rId8">
            <a:alphaModFix/>
          </a:blip>
          <a:srcRect r="82714"/>
          <a:stretch/>
        </p:blipFill>
        <p:spPr>
          <a:xfrm>
            <a:off x="0" y="0"/>
            <a:ext cx="711200" cy="8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5690B-DAC2-0383-7335-0F7241CC7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674F-8FC8-483F-869C-6DD5E2171FE5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0"/>
      <p:bldP spid="3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4"/>
          <p:cNvPicPr preferRelativeResize="0"/>
          <p:nvPr/>
        </p:nvPicPr>
        <p:blipFill rotWithShape="1">
          <a:blip r:embed="rId3">
            <a:alphaModFix/>
          </a:blip>
          <a:srcRect l="11883" t="17943"/>
          <a:stretch/>
        </p:blipFill>
        <p:spPr>
          <a:xfrm>
            <a:off x="11049000" y="73980"/>
            <a:ext cx="1006967" cy="4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4"/>
          <p:cNvSpPr/>
          <p:nvPr/>
        </p:nvSpPr>
        <p:spPr>
          <a:xfrm>
            <a:off x="0" y="237378"/>
            <a:ext cx="12192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88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2. HÌNH THỨC NHÀ NƯỚC</a:t>
            </a:r>
            <a:endParaRPr sz="3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4"/>
          <p:cNvSpPr/>
          <p:nvPr/>
        </p:nvSpPr>
        <p:spPr>
          <a:xfrm>
            <a:off x="314659" y="1222900"/>
            <a:ext cx="1156268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2.2. HÌNH THỨC CHÍNH THỂ CỘNG HOÀ</a:t>
            </a:r>
            <a:endParaRPr sz="28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14" descr="Red Arrow Pointing Down 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3031374" y="48478"/>
            <a:ext cx="561289" cy="93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4" descr="Red Arrow Pointing Down 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8773977" y="15356"/>
            <a:ext cx="584775" cy="93909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4" descr="Sự khác biệt giữa chế độ dân chủ và quân chủ | So sánh sự khác biệt giữa  các thuật ngữ tương tự - ĐờI SốNg - 202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6046" y="4547559"/>
            <a:ext cx="3618609" cy="173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34656" y="2557565"/>
            <a:ext cx="2670963" cy="1989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05619" y="4519202"/>
            <a:ext cx="3618609" cy="1736633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4"/>
          <p:cNvSpPr/>
          <p:nvPr/>
        </p:nvSpPr>
        <p:spPr>
          <a:xfrm>
            <a:off x="1039704" y="2557565"/>
            <a:ext cx="3694951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Cộng</a:t>
            </a:r>
            <a:r>
              <a:rPr lang="en-US" sz="20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hòa</a:t>
            </a:r>
            <a:r>
              <a:rPr lang="en-US" sz="2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việc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điều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hành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đất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nước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là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Bộ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máy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nhà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nước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sự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phân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quyền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giữa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nhánh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quyền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lực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4"/>
          <p:cNvSpPr/>
          <p:nvPr/>
        </p:nvSpPr>
        <p:spPr>
          <a:xfrm>
            <a:off x="7405619" y="2557565"/>
            <a:ext cx="3643381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Dân</a:t>
            </a:r>
            <a:r>
              <a:rPr lang="en-US" sz="20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u="sng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chủ</a:t>
            </a:r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người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dân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khả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năng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tham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gia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quyết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định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chính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sách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quốc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gia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  <p:pic>
        <p:nvPicPr>
          <p:cNvPr id="355" name="Google Shape;355;p14"/>
          <p:cNvPicPr preferRelativeResize="0"/>
          <p:nvPr/>
        </p:nvPicPr>
        <p:blipFill rotWithShape="1">
          <a:blip r:embed="rId8">
            <a:alphaModFix/>
          </a:blip>
          <a:srcRect r="82714"/>
          <a:stretch/>
        </p:blipFill>
        <p:spPr>
          <a:xfrm>
            <a:off x="0" y="0"/>
            <a:ext cx="711200" cy="9059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C236EC-E617-EB96-41A9-49C5E8286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674F-8FC8-483F-869C-6DD5E2171FE5}" type="slidenum">
              <a:rPr lang="en-US" smtClean="0"/>
              <a:t>13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18B3C69-55F3-77C1-F576-637CBF92D453}"/>
              </a:ext>
            </a:extLst>
          </p:cNvPr>
          <p:cNvSpPr/>
          <p:nvPr/>
        </p:nvSpPr>
        <p:spPr>
          <a:xfrm>
            <a:off x="4744958" y="4783667"/>
            <a:ext cx="2660659" cy="147216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CỘNG HÒA DÂN CHỦ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/>
      <p:bldP spid="353" grpId="0"/>
      <p:bldP spid="354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15"/>
          <p:cNvPicPr preferRelativeResize="0"/>
          <p:nvPr/>
        </p:nvPicPr>
        <p:blipFill rotWithShape="1">
          <a:blip r:embed="rId3">
            <a:alphaModFix/>
          </a:blip>
          <a:srcRect l="11883" t="17943"/>
          <a:stretch/>
        </p:blipFill>
        <p:spPr>
          <a:xfrm>
            <a:off x="11148432" y="17190"/>
            <a:ext cx="1006967" cy="4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5"/>
          <p:cNvSpPr/>
          <p:nvPr/>
        </p:nvSpPr>
        <p:spPr>
          <a:xfrm>
            <a:off x="0" y="237378"/>
            <a:ext cx="12192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88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2. HÌNH THỨC NHÀ NƯỚC</a:t>
            </a:r>
            <a:endParaRPr sz="3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5"/>
          <p:cNvSpPr/>
          <p:nvPr/>
        </p:nvSpPr>
        <p:spPr>
          <a:xfrm>
            <a:off x="302442" y="1050303"/>
            <a:ext cx="1156268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2.3. HÌNH THỨC CẤU TRÚC</a:t>
            </a:r>
            <a:endParaRPr sz="28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15" descr="Red Arrow Pointing Down 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3045704" y="100275"/>
            <a:ext cx="523220" cy="93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5" descr="Red Arrow Pointing Down 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8860193" y="95636"/>
            <a:ext cx="513943" cy="93909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5" descr="Sự khác biệt giữa chế độ dân chủ và quân chủ | So sánh sự khác biệt giữa  các thuật ngữ tương tự - ĐờI SốNg - 202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5"/>
          <p:cNvSpPr/>
          <p:nvPr/>
        </p:nvSpPr>
        <p:spPr>
          <a:xfrm>
            <a:off x="772562" y="1569455"/>
            <a:ext cx="10948984" cy="189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Nhà</a:t>
            </a:r>
            <a:r>
              <a:rPr lang="en-US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nước</a:t>
            </a:r>
            <a:r>
              <a:rPr lang="en-US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đơn</a:t>
            </a:r>
            <a:r>
              <a:rPr lang="en-US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nhất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chủ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quyền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quốc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gia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chính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quyền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trung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ương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nắm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giữ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-US" sz="1800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địa</a:t>
            </a: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phương</a:t>
            </a: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là</a:t>
            </a: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những</a:t>
            </a: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đơn</a:t>
            </a: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vị</a:t>
            </a: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hành</a:t>
            </a: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chính</a:t>
            </a: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lãnh</a:t>
            </a: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thổ</a:t>
            </a: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không</a:t>
            </a: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chủ</a:t>
            </a: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quyền</a:t>
            </a:r>
            <a:r>
              <a:rPr lang="en-US" sz="18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cả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nước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một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hệ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thống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chính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quyền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một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hệ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thống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pháp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luật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  <p:pic>
        <p:nvPicPr>
          <p:cNvPr id="368" name="Google Shape;368;p15" descr="Lịch sử đảo Cuba | Nghiên Cứu Lịch Sử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84457" y="3557629"/>
            <a:ext cx="2606210" cy="166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5" descr="Bản đồ Trung Quốc (China Map) khổ lớn phóng to năm 20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40277" y="4139882"/>
            <a:ext cx="2744723" cy="166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5" descr="Check Mark GIFs | GIFDB.com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62787" y="1422811"/>
            <a:ext cx="624376" cy="598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5" descr="DIỆN TÍCH ĐẤT NƯỚC SINGAPORE – CON NGƯỜI SINGAPORE | TopTour.com.v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02267" y="5053661"/>
            <a:ext cx="2838282" cy="1566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5"/>
          <p:cNvPicPr preferRelativeResize="0"/>
          <p:nvPr/>
        </p:nvPicPr>
        <p:blipFill rotWithShape="1">
          <a:blip r:embed="rId9">
            <a:alphaModFix/>
          </a:blip>
          <a:srcRect r="82714"/>
          <a:stretch/>
        </p:blipFill>
        <p:spPr>
          <a:xfrm>
            <a:off x="0" y="0"/>
            <a:ext cx="772562" cy="9036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CD9654-F29E-DC72-E65D-F88AF9927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674F-8FC8-483F-869C-6DD5E2171FE5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58875-0F9C-E9D4-2786-7178C01A65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0059" y="968797"/>
            <a:ext cx="1775941" cy="2478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16"/>
          <p:cNvPicPr preferRelativeResize="0"/>
          <p:nvPr/>
        </p:nvPicPr>
        <p:blipFill rotWithShape="1">
          <a:blip r:embed="rId3">
            <a:alphaModFix/>
          </a:blip>
          <a:srcRect l="11883" t="17943"/>
          <a:stretch/>
        </p:blipFill>
        <p:spPr>
          <a:xfrm>
            <a:off x="11066944" y="120944"/>
            <a:ext cx="1006967" cy="4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6"/>
          <p:cNvSpPr/>
          <p:nvPr/>
        </p:nvSpPr>
        <p:spPr>
          <a:xfrm>
            <a:off x="0" y="237378"/>
            <a:ext cx="12192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88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2. HÌNH THỨC NHÀ NƯỚC</a:t>
            </a:r>
            <a:endParaRPr sz="3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16"/>
          <p:cNvSpPr/>
          <p:nvPr/>
        </p:nvSpPr>
        <p:spPr>
          <a:xfrm>
            <a:off x="302442" y="1050303"/>
            <a:ext cx="1156268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2.3. HÌNH THỨC CẤU TRÚC</a:t>
            </a:r>
            <a:endParaRPr sz="28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16" descr="Red Arrow Pointing Down 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3045700" y="44811"/>
            <a:ext cx="526166" cy="93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6" descr="Red Arrow Pointing Down 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8786349" y="52294"/>
            <a:ext cx="526165" cy="93909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6" descr="Sự khác biệt giữa chế độ dân chủ và quân chủ | So sánh sự khác biệt giữa  các thuật ngữ tương tự - ĐờI SốNg - 202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16" descr="Nhà nước liên bang là gì? So sánh với Nhà nước đơn nhất?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873511" y="2020065"/>
            <a:ext cx="3200400" cy="1631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32556" y="3758824"/>
            <a:ext cx="3282893" cy="1631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78328" y="5201686"/>
            <a:ext cx="3282893" cy="159575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6"/>
          <p:cNvSpPr/>
          <p:nvPr/>
        </p:nvSpPr>
        <p:spPr>
          <a:xfrm>
            <a:off x="3159018" y="1851028"/>
            <a:ext cx="5518189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Nhà</a:t>
            </a:r>
            <a:r>
              <a:rPr lang="en-US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nước</a:t>
            </a:r>
            <a:r>
              <a:rPr lang="en-US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liên</a:t>
            </a:r>
            <a:r>
              <a:rPr lang="en-US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bang</a:t>
            </a:r>
            <a:endParaRPr dirty="0"/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chủ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quyền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quốc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gia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vừa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chính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quyền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liên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bang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vừa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chính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quyền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bang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nắm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giữ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1" dirty="0"/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Arial"/>
              <a:buChar char="•"/>
            </a:pPr>
            <a:r>
              <a:rPr lang="en-US" sz="1800" b="1" dirty="0" err="1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1800" b="1" dirty="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 bang </a:t>
            </a:r>
            <a:r>
              <a:rPr lang="en-US" sz="1800" b="1" dirty="0" err="1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tự</a:t>
            </a:r>
            <a:r>
              <a:rPr lang="en-US" sz="1800" b="1" dirty="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tổ</a:t>
            </a:r>
            <a:r>
              <a:rPr lang="en-US" sz="1800" b="1" dirty="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chức</a:t>
            </a:r>
            <a:r>
              <a:rPr lang="en-US" sz="1800" b="1" dirty="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chính</a:t>
            </a:r>
            <a:r>
              <a:rPr lang="en-US" sz="1800" b="1" dirty="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quyền</a:t>
            </a:r>
            <a:r>
              <a:rPr lang="en-US" sz="1800" b="1" dirty="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1800" b="1" dirty="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 bang, </a:t>
            </a:r>
            <a:r>
              <a:rPr lang="en-US" sz="1800" b="1" dirty="0" err="1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tự</a:t>
            </a:r>
            <a:r>
              <a:rPr lang="en-US" sz="1800" b="1" dirty="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 ban </a:t>
            </a:r>
            <a:r>
              <a:rPr lang="en-US" sz="1800" b="1" dirty="0" err="1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hành</a:t>
            </a:r>
            <a:r>
              <a:rPr lang="en-US" sz="1800" b="1" dirty="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pháp</a:t>
            </a:r>
            <a:r>
              <a:rPr lang="en-US" sz="1800" b="1" dirty="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luật</a:t>
            </a:r>
            <a:r>
              <a:rPr lang="en-US" sz="1800" b="1" dirty="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cho</a:t>
            </a:r>
            <a:r>
              <a:rPr lang="en-US" sz="1800" b="1" dirty="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 bang.</a:t>
            </a:r>
            <a:endParaRPr b="1" dirty="0">
              <a:solidFill>
                <a:srgbClr val="3C78D8"/>
              </a:solidFill>
            </a:endParaRPr>
          </a:p>
        </p:txBody>
      </p:sp>
      <p:pic>
        <p:nvPicPr>
          <p:cNvPr id="388" name="Google Shape;388;p16" descr="Check Mark GIFs | GIFDB.com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650526" y="1782660"/>
            <a:ext cx="624376" cy="598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6"/>
          <p:cNvPicPr preferRelativeResize="0"/>
          <p:nvPr/>
        </p:nvPicPr>
        <p:blipFill rotWithShape="1">
          <a:blip r:embed="rId9">
            <a:alphaModFix/>
          </a:blip>
          <a:srcRect r="82714"/>
          <a:stretch/>
        </p:blipFill>
        <p:spPr>
          <a:xfrm>
            <a:off x="0" y="0"/>
            <a:ext cx="715992" cy="8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6DE47E-F6B2-8238-A00A-C329ED92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674F-8FC8-483F-869C-6DD5E2171FE5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/>
      <p:bldP spid="38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17"/>
          <p:cNvPicPr preferRelativeResize="0"/>
          <p:nvPr/>
        </p:nvPicPr>
        <p:blipFill rotWithShape="1">
          <a:blip r:embed="rId3">
            <a:alphaModFix/>
          </a:blip>
          <a:srcRect l="11883" t="17943"/>
          <a:stretch/>
        </p:blipFill>
        <p:spPr>
          <a:xfrm>
            <a:off x="11045597" y="58980"/>
            <a:ext cx="1006967" cy="4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17"/>
          <p:cNvSpPr/>
          <p:nvPr/>
        </p:nvSpPr>
        <p:spPr>
          <a:xfrm>
            <a:off x="0" y="237378"/>
            <a:ext cx="12192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88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2. HÌNH THỨC NHÀ NƯỚC</a:t>
            </a:r>
            <a:endParaRPr sz="3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7"/>
          <p:cNvSpPr/>
          <p:nvPr/>
        </p:nvSpPr>
        <p:spPr>
          <a:xfrm>
            <a:off x="1321529" y="1110170"/>
            <a:ext cx="1156268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2.3. CHẾ ĐỘ CHÍNH TRỊ</a:t>
            </a:r>
            <a:endParaRPr sz="28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17" descr="Red Arrow Pointing Down 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2872113" y="50090"/>
            <a:ext cx="523220" cy="939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7" descr="Red Arrow Pointing Down 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 flipH="1">
            <a:off x="8682160" y="56437"/>
            <a:ext cx="577208" cy="93909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7" descr="Sự khác biệt giữa chế độ dân chủ và quân chủ | So sánh sự khác biệt giữa  các thuật ngữ tương tự - ĐờI SốNg - 202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p17" descr="Light Blue Arrow Sticker for iOS &amp; Android | GIPH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708935">
            <a:off x="6021203" y="1755529"/>
            <a:ext cx="1115230" cy="1115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7" descr="Light Blue Arrow Sticker for iOS &amp; Android | GIPH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708935" flipH="1">
            <a:off x="6990412" y="1755529"/>
            <a:ext cx="1115230" cy="111523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7"/>
          <p:cNvSpPr/>
          <p:nvPr/>
        </p:nvSpPr>
        <p:spPr>
          <a:xfrm>
            <a:off x="2221237" y="2221777"/>
            <a:ext cx="5038753" cy="115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Dân</a:t>
            </a:r>
            <a:r>
              <a:rPr lang="en-US" sz="28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chủ</a:t>
            </a:r>
            <a:r>
              <a:rPr lang="en-US" sz="28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1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4" name="Google Shape;404;p17"/>
          <p:cNvSpPr/>
          <p:nvPr/>
        </p:nvSpPr>
        <p:spPr>
          <a:xfrm>
            <a:off x="7200368" y="2218279"/>
            <a:ext cx="5040923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Phản</a:t>
            </a:r>
            <a:r>
              <a:rPr lang="en-US" sz="28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dân</a:t>
            </a:r>
            <a:r>
              <a:rPr lang="en-US" sz="28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chủ</a:t>
            </a:r>
            <a:endParaRPr sz="2800" b="1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00B050"/>
              </a:solidFill>
            </a:endParaRPr>
          </a:p>
        </p:txBody>
      </p:sp>
      <p:pic>
        <p:nvPicPr>
          <p:cNvPr id="405" name="Google Shape;405;p17" descr="Đại hội XIII của Đảng: Tất cả 1.587 đại biểu được triệu tập đều đủ tư cách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31823" y="3305741"/>
            <a:ext cx="3899799" cy="19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7"/>
          <p:cNvPicPr preferRelativeResize="0"/>
          <p:nvPr/>
        </p:nvPicPr>
        <p:blipFill rotWithShape="1">
          <a:blip r:embed="rId7">
            <a:alphaModFix/>
          </a:blip>
          <a:srcRect r="82714"/>
          <a:stretch/>
        </p:blipFill>
        <p:spPr>
          <a:xfrm>
            <a:off x="-1" y="0"/>
            <a:ext cx="745067" cy="8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06160" y="3305741"/>
            <a:ext cx="3726201" cy="19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E124EE-530C-6FCF-DA7C-FCB2E8B3B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674F-8FC8-483F-869C-6DD5E2171FE5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"/>
          <p:cNvSpPr/>
          <p:nvPr/>
        </p:nvSpPr>
        <p:spPr>
          <a:xfrm>
            <a:off x="0" y="353351"/>
            <a:ext cx="12192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2. HÌNH THỨC NHÀ NƯỚC</a:t>
            </a:r>
            <a:endParaRPr sz="3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10" descr="Blue Arrow Sticker by Shelter Movers for iOS &amp; Android | GIPH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07461" y="410980"/>
            <a:ext cx="1002665" cy="472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0" descr="Blue Arrow Sticker by Shelter Movers for iOS &amp; Android | GIPH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60490" y="459385"/>
            <a:ext cx="1002665" cy="46652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0" descr="Quốc gia là gì? Chủ quyền cơ bản của mỗi quốc gia là gì?"/>
          <p:cNvSpPr/>
          <p:nvPr/>
        </p:nvSpPr>
        <p:spPr>
          <a:xfrm>
            <a:off x="155575" y="-39207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0" descr="Quốc gia là gì? Chủ quyền cơ bản của mỗi quốc gia là gì?"/>
          <p:cNvSpPr/>
          <p:nvPr/>
        </p:nvSpPr>
        <p:spPr>
          <a:xfrm>
            <a:off x="307975" y="-23967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0" descr="Quốc gia là gì? Chủ quyền cơ bản của mỗi quốc gia là gì?"/>
          <p:cNvSpPr/>
          <p:nvPr/>
        </p:nvSpPr>
        <p:spPr>
          <a:xfrm>
            <a:off x="460375" y="-8727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0" descr="Quốc gia là gì? Chủ quyền cơ bản của mỗi quốc gia là gì?"/>
          <p:cNvSpPr/>
          <p:nvPr/>
        </p:nvSpPr>
        <p:spPr>
          <a:xfrm>
            <a:off x="612775" y="6512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0" descr="Blue Arrow Sticker by Shelter Movers for iOS &amp; Android | GIPH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5855065" y="1048077"/>
            <a:ext cx="501334" cy="404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10"/>
          <p:cNvCxnSpPr/>
          <p:nvPr/>
        </p:nvCxnSpPr>
        <p:spPr>
          <a:xfrm>
            <a:off x="2509734" y="1501018"/>
            <a:ext cx="715956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9" name="Google Shape;249;p10"/>
          <p:cNvCxnSpPr/>
          <p:nvPr/>
        </p:nvCxnSpPr>
        <p:spPr>
          <a:xfrm>
            <a:off x="2509734" y="1431749"/>
            <a:ext cx="0" cy="655668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0" name="Google Shape;250;p10"/>
          <p:cNvCxnSpPr/>
          <p:nvPr/>
        </p:nvCxnSpPr>
        <p:spPr>
          <a:xfrm>
            <a:off x="6096000" y="1431749"/>
            <a:ext cx="0" cy="64437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1" name="Google Shape;251;p10"/>
          <p:cNvCxnSpPr/>
          <p:nvPr/>
        </p:nvCxnSpPr>
        <p:spPr>
          <a:xfrm>
            <a:off x="9669294" y="1443041"/>
            <a:ext cx="0" cy="64437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2" name="Google Shape;252;p10" descr="Margem - Free animated GIF - PicMix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947" y="2087417"/>
            <a:ext cx="3304543" cy="78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0" descr="Margem - Free animated GIF - PicMix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1971" y="2072095"/>
            <a:ext cx="3294646" cy="78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0" descr="Margem - Free animated GIF - PicMix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1647" y="2076125"/>
            <a:ext cx="3294646" cy="78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0" descr="cadre bleu blue frame gif - Free animated GIF - PicMix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3988" y="3156987"/>
            <a:ext cx="1975280" cy="712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0" descr="blue red frame gif rouge bleu cadre - Free animated GIF - PicMi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18913" y="3181390"/>
            <a:ext cx="1084542" cy="291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0" descr="blue red frame gif rouge bleu cadre - Free animated GIF - PicMi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08003" y="3169048"/>
            <a:ext cx="1084542" cy="291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0" descr="blue red frame gif rouge bleu cadre - Free animated GIF - PicMi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84752" y="3156987"/>
            <a:ext cx="1084542" cy="2912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0" descr="blue red frame gif rouge bleu cadre - Free animated GIF - PicMi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67145" y="3156987"/>
            <a:ext cx="1084542" cy="29121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10"/>
          <p:cNvCxnSpPr>
            <a:stCxn id="252" idx="2"/>
          </p:cNvCxnSpPr>
          <p:nvPr/>
        </p:nvCxnSpPr>
        <p:spPr>
          <a:xfrm flipH="1">
            <a:off x="1259519" y="2876533"/>
            <a:ext cx="1085700" cy="218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61" name="Google Shape;261;p10"/>
          <p:cNvCxnSpPr>
            <a:stCxn id="252" idx="2"/>
          </p:cNvCxnSpPr>
          <p:nvPr/>
        </p:nvCxnSpPr>
        <p:spPr>
          <a:xfrm>
            <a:off x="2345219" y="2876533"/>
            <a:ext cx="1011900" cy="218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62" name="Google Shape;262;p10"/>
          <p:cNvCxnSpPr>
            <a:stCxn id="254" idx="2"/>
          </p:cNvCxnSpPr>
          <p:nvPr/>
        </p:nvCxnSpPr>
        <p:spPr>
          <a:xfrm flipH="1">
            <a:off x="5437870" y="2865241"/>
            <a:ext cx="671100" cy="218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63" name="Google Shape;263;p10"/>
          <p:cNvCxnSpPr>
            <a:stCxn id="254" idx="2"/>
          </p:cNvCxnSpPr>
          <p:nvPr/>
        </p:nvCxnSpPr>
        <p:spPr>
          <a:xfrm>
            <a:off x="6108970" y="2865241"/>
            <a:ext cx="651900" cy="218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64" name="Google Shape;264;p10"/>
          <p:cNvCxnSpPr>
            <a:stCxn id="253" idx="2"/>
          </p:cNvCxnSpPr>
          <p:nvPr/>
        </p:nvCxnSpPr>
        <p:spPr>
          <a:xfrm flipH="1">
            <a:off x="9254394" y="2861211"/>
            <a:ext cx="414900" cy="218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65" name="Google Shape;265;p10"/>
          <p:cNvCxnSpPr>
            <a:stCxn id="253" idx="2"/>
          </p:cNvCxnSpPr>
          <p:nvPr/>
        </p:nvCxnSpPr>
        <p:spPr>
          <a:xfrm>
            <a:off x="9669294" y="2861211"/>
            <a:ext cx="480000" cy="2184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266" name="Google Shape;266;p10" descr="cadre bleu blue frame gif - Free animated GIF - PicMix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60244" y="3156987"/>
            <a:ext cx="1975280" cy="71265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0"/>
          <p:cNvSpPr/>
          <p:nvPr/>
        </p:nvSpPr>
        <p:spPr>
          <a:xfrm>
            <a:off x="692947" y="2285684"/>
            <a:ext cx="329168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HÌNH THỨC CHÍNH THỂ</a:t>
            </a:r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4576191" y="2270628"/>
            <a:ext cx="303961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HÌNH THỨC CẤU TRÚC</a:t>
            </a: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8171928" y="2270362"/>
            <a:ext cx="299473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HÌNH THỨC CHÍNH TRỊ</a:t>
            </a: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193989" y="3282481"/>
            <a:ext cx="19752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QUÂN CHỦ</a:t>
            </a:r>
            <a:endParaRPr/>
          </a:p>
        </p:txBody>
      </p:sp>
      <p:sp>
        <p:nvSpPr>
          <p:cNvPr id="271" name="Google Shape;271;p10"/>
          <p:cNvSpPr/>
          <p:nvPr/>
        </p:nvSpPr>
        <p:spPr>
          <a:xfrm>
            <a:off x="2369394" y="3282480"/>
            <a:ext cx="19752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CỘNG HOÀ</a:t>
            </a:r>
            <a:endParaRPr/>
          </a:p>
        </p:txBody>
      </p:sp>
      <p:pic>
        <p:nvPicPr>
          <p:cNvPr id="272" name="Google Shape;272;p10" descr="blue red frame gif rouge bleu cadre - Free animated GIF - PicMi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759" y="4183967"/>
            <a:ext cx="1026053" cy="239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0" descr="blue red frame gif rouge bleu cadre - Free animated GIF - PicMi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9166" y="4183967"/>
            <a:ext cx="1026053" cy="239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0" descr="blue red frame gif rouge bleu cadre - Free animated GIF - PicMi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09734" y="4183967"/>
            <a:ext cx="1026053" cy="239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0" descr="blue red frame gif rouge bleu cadre - Free animated GIF - PicMi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0616" y="4183967"/>
            <a:ext cx="1026053" cy="239661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0"/>
          <p:cNvSpPr/>
          <p:nvPr/>
        </p:nvSpPr>
        <p:spPr>
          <a:xfrm>
            <a:off x="111759" y="4963818"/>
            <a:ext cx="102605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TUYỆT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ĐỐI</a:t>
            </a:r>
            <a:endParaRPr/>
          </a:p>
        </p:txBody>
      </p:sp>
      <p:cxnSp>
        <p:nvCxnSpPr>
          <p:cNvPr id="277" name="Google Shape;277;p10"/>
          <p:cNvCxnSpPr>
            <a:stCxn id="272" idx="0"/>
          </p:cNvCxnSpPr>
          <p:nvPr/>
        </p:nvCxnSpPr>
        <p:spPr>
          <a:xfrm rot="10800000">
            <a:off x="624786" y="3869567"/>
            <a:ext cx="0" cy="3144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8" name="Google Shape;278;p10"/>
          <p:cNvCxnSpPr>
            <a:stCxn id="273" idx="0"/>
          </p:cNvCxnSpPr>
          <p:nvPr/>
        </p:nvCxnSpPr>
        <p:spPr>
          <a:xfrm rot="10800000">
            <a:off x="1832193" y="3869567"/>
            <a:ext cx="0" cy="3144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9" name="Google Shape;279;p10"/>
          <p:cNvCxnSpPr/>
          <p:nvPr/>
        </p:nvCxnSpPr>
        <p:spPr>
          <a:xfrm rot="10800000">
            <a:off x="3210128" y="3869641"/>
            <a:ext cx="0" cy="31432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0" name="Google Shape;280;p10"/>
          <p:cNvCxnSpPr/>
          <p:nvPr/>
        </p:nvCxnSpPr>
        <p:spPr>
          <a:xfrm rot="10800000">
            <a:off x="3951741" y="3869641"/>
            <a:ext cx="0" cy="31432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1" name="Google Shape;281;p10"/>
          <p:cNvSpPr/>
          <p:nvPr/>
        </p:nvSpPr>
        <p:spPr>
          <a:xfrm>
            <a:off x="1319166" y="4959680"/>
            <a:ext cx="101962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HẠN CHẾ</a:t>
            </a:r>
            <a:endParaRPr/>
          </a:p>
        </p:txBody>
      </p:sp>
      <p:sp>
        <p:nvSpPr>
          <p:cNvPr id="282" name="Google Shape;282;p10"/>
          <p:cNvSpPr/>
          <p:nvPr/>
        </p:nvSpPr>
        <p:spPr>
          <a:xfrm>
            <a:off x="2509734" y="4959679"/>
            <a:ext cx="102605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QUÝ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TỘC</a:t>
            </a:r>
            <a:endParaRPr/>
          </a:p>
        </p:txBody>
      </p:sp>
      <p:sp>
        <p:nvSpPr>
          <p:cNvPr id="283" name="Google Shape;283;p10"/>
          <p:cNvSpPr/>
          <p:nvPr/>
        </p:nvSpPr>
        <p:spPr>
          <a:xfrm>
            <a:off x="3640616" y="4959678"/>
            <a:ext cx="102605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DÂN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CHỦ</a:t>
            </a:r>
            <a:endParaRPr/>
          </a:p>
        </p:txBody>
      </p:sp>
      <p:sp>
        <p:nvSpPr>
          <p:cNvPr id="284" name="Google Shape;284;p10"/>
          <p:cNvSpPr txBox="1"/>
          <p:nvPr/>
        </p:nvSpPr>
        <p:spPr>
          <a:xfrm>
            <a:off x="4818913" y="4026804"/>
            <a:ext cx="108454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ĐƠN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NHẤT</a:t>
            </a:r>
            <a:endParaRPr/>
          </a:p>
        </p:txBody>
      </p:sp>
      <p:sp>
        <p:nvSpPr>
          <p:cNvPr id="285" name="Google Shape;285;p10"/>
          <p:cNvSpPr txBox="1"/>
          <p:nvPr/>
        </p:nvSpPr>
        <p:spPr>
          <a:xfrm>
            <a:off x="6308003" y="4026804"/>
            <a:ext cx="108454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LIÊN BANG</a:t>
            </a:r>
            <a:endParaRPr/>
          </a:p>
        </p:txBody>
      </p:sp>
      <p:sp>
        <p:nvSpPr>
          <p:cNvPr id="286" name="Google Shape;286;p10"/>
          <p:cNvSpPr/>
          <p:nvPr/>
        </p:nvSpPr>
        <p:spPr>
          <a:xfrm>
            <a:off x="8584753" y="4005571"/>
            <a:ext cx="108454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DÂN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CHỦ</a:t>
            </a:r>
            <a:endParaRPr/>
          </a:p>
        </p:txBody>
      </p:sp>
      <p:sp>
        <p:nvSpPr>
          <p:cNvPr id="287" name="Google Shape;287;p10"/>
          <p:cNvSpPr/>
          <p:nvPr/>
        </p:nvSpPr>
        <p:spPr>
          <a:xfrm>
            <a:off x="9769893" y="3901988"/>
            <a:ext cx="1092215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PHẢN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DÂN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CHỦ</a:t>
            </a:r>
            <a:endParaRPr/>
          </a:p>
        </p:txBody>
      </p:sp>
      <p:pic>
        <p:nvPicPr>
          <p:cNvPr id="288" name="Google Shape;288;p10"/>
          <p:cNvPicPr preferRelativeResize="0"/>
          <p:nvPr/>
        </p:nvPicPr>
        <p:blipFill rotWithShape="1">
          <a:blip r:embed="rId7">
            <a:alphaModFix/>
          </a:blip>
          <a:srcRect r="82714"/>
          <a:stretch/>
        </p:blipFill>
        <p:spPr>
          <a:xfrm>
            <a:off x="0" y="0"/>
            <a:ext cx="530786" cy="7211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137786-1F90-4D41-4DBE-BD49E5AA3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674F-8FC8-483F-869C-6DD5E2171F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8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18"/>
          <p:cNvCxnSpPr>
            <a:cxnSpLocks/>
          </p:cNvCxnSpPr>
          <p:nvPr/>
        </p:nvCxnSpPr>
        <p:spPr>
          <a:xfrm>
            <a:off x="1780138" y="2072640"/>
            <a:ext cx="10466549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3" name="Google Shape;413;p18"/>
          <p:cNvSpPr/>
          <p:nvPr/>
        </p:nvSpPr>
        <p:spPr>
          <a:xfrm>
            <a:off x="8473798" y="2817098"/>
            <a:ext cx="2059956" cy="3439253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4" name="Google Shape;414;p18"/>
          <p:cNvCxnSpPr>
            <a:cxnSpLocks/>
          </p:cNvCxnSpPr>
          <p:nvPr/>
        </p:nvCxnSpPr>
        <p:spPr>
          <a:xfrm>
            <a:off x="7013412" y="2072640"/>
            <a:ext cx="0" cy="478536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5" name="Google Shape;415;p18"/>
          <p:cNvSpPr/>
          <p:nvPr/>
        </p:nvSpPr>
        <p:spPr>
          <a:xfrm>
            <a:off x="4063647" y="449115"/>
            <a:ext cx="1828803" cy="740258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THÚC</a:t>
            </a:r>
            <a:endParaRPr/>
          </a:p>
        </p:txBody>
      </p:sp>
      <p:sp>
        <p:nvSpPr>
          <p:cNvPr id="416" name="Google Shape;416;p18"/>
          <p:cNvSpPr/>
          <p:nvPr/>
        </p:nvSpPr>
        <p:spPr>
          <a:xfrm>
            <a:off x="6311386" y="453221"/>
            <a:ext cx="1828803" cy="736150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BÀI</a:t>
            </a:r>
            <a:endParaRPr/>
          </a:p>
        </p:txBody>
      </p:sp>
      <p:sp>
        <p:nvSpPr>
          <p:cNvPr id="417" name="Google Shape;417;p18"/>
          <p:cNvSpPr/>
          <p:nvPr/>
        </p:nvSpPr>
        <p:spPr>
          <a:xfrm>
            <a:off x="8589375" y="449115"/>
            <a:ext cx="1828804" cy="736147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HỌC</a:t>
            </a:r>
            <a:endParaRPr/>
          </a:p>
        </p:txBody>
      </p:sp>
      <p:pic>
        <p:nvPicPr>
          <p:cNvPr id="418" name="Google Shape;418;p18"/>
          <p:cNvPicPr preferRelativeResize="0"/>
          <p:nvPr/>
        </p:nvPicPr>
        <p:blipFill rotWithShape="1">
          <a:blip r:embed="rId3">
            <a:alphaModFix/>
          </a:blip>
          <a:srcRect l="11883" t="17943"/>
          <a:stretch/>
        </p:blipFill>
        <p:spPr>
          <a:xfrm>
            <a:off x="11082805" y="100324"/>
            <a:ext cx="1006967" cy="42162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8"/>
          <p:cNvSpPr/>
          <p:nvPr/>
        </p:nvSpPr>
        <p:spPr>
          <a:xfrm>
            <a:off x="2804836" y="2817098"/>
            <a:ext cx="2119576" cy="3456133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18" descr="One Sticker by Casinh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7449" y="1136566"/>
            <a:ext cx="2059956" cy="1939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8" descr="Numero Sticker by Casinh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73798" y="1136566"/>
            <a:ext cx="2059957" cy="1932668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8"/>
          <p:cNvSpPr/>
          <p:nvPr/>
        </p:nvSpPr>
        <p:spPr>
          <a:xfrm>
            <a:off x="1780140" y="468210"/>
            <a:ext cx="1828803" cy="721162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KẾT </a:t>
            </a:r>
            <a:endParaRPr/>
          </a:p>
        </p:txBody>
      </p:sp>
      <p:sp>
        <p:nvSpPr>
          <p:cNvPr id="423" name="Google Shape;423;p18"/>
          <p:cNvSpPr/>
          <p:nvPr/>
        </p:nvSpPr>
        <p:spPr>
          <a:xfrm>
            <a:off x="2581282" y="3021690"/>
            <a:ext cx="2597307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CHỨC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NĂNG 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NHÀ 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NƯỚC</a:t>
            </a:r>
            <a:endParaRPr dirty="0"/>
          </a:p>
        </p:txBody>
      </p:sp>
      <p:sp>
        <p:nvSpPr>
          <p:cNvPr id="424" name="Google Shape;424;p18"/>
          <p:cNvSpPr/>
          <p:nvPr/>
        </p:nvSpPr>
        <p:spPr>
          <a:xfrm>
            <a:off x="8205123" y="3058851"/>
            <a:ext cx="2597307" cy="295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HÌNH 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THỨC 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NHÀ 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NƯỚC</a:t>
            </a:r>
            <a:endParaRPr/>
          </a:p>
        </p:txBody>
      </p:sp>
      <p:pic>
        <p:nvPicPr>
          <p:cNvPr id="425" name="Google Shape;425;p18"/>
          <p:cNvPicPr preferRelativeResize="0"/>
          <p:nvPr/>
        </p:nvPicPr>
        <p:blipFill rotWithShape="1">
          <a:blip r:embed="rId6">
            <a:alphaModFix/>
          </a:blip>
          <a:srcRect r="82714"/>
          <a:stretch/>
        </p:blipFill>
        <p:spPr>
          <a:xfrm>
            <a:off x="-1" y="0"/>
            <a:ext cx="728133" cy="9059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475EB7-898A-C4D0-4487-BD90A8E7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674F-8FC8-483F-869C-6DD5E2171FE5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575" y="253834"/>
            <a:ext cx="5762146" cy="1180519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9" descr="Gmail Email Biểu Tượng - Miễn Phí vector hình ảnh trên Pixabay - Pixabay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8348" y="3010618"/>
            <a:ext cx="8031193" cy="17597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2D0348-6E83-6254-9701-B98AE27E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674F-8FC8-483F-869C-6DD5E2171FE5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l="11883" t="17943"/>
          <a:stretch/>
        </p:blipFill>
        <p:spPr>
          <a:xfrm>
            <a:off x="10858156" y="400524"/>
            <a:ext cx="1006967" cy="42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4">
            <a:alphaModFix/>
          </a:blip>
          <a:srcRect r="82017"/>
          <a:stretch/>
        </p:blipFill>
        <p:spPr>
          <a:xfrm>
            <a:off x="1" y="0"/>
            <a:ext cx="685562" cy="89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 descr="Redirect Notice | Gif, Rainbow gif, Overlays transparen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698741" y="-529473"/>
            <a:ext cx="13859595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/>
          <p:nvPr/>
        </p:nvSpPr>
        <p:spPr>
          <a:xfrm>
            <a:off x="1" y="1197951"/>
            <a:ext cx="121920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NHỮNG VẤN ĐỀ LÝ LUẬN CƠ BẢN VỀ NHÀ NƯỚC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VÀ NHÀ NƯỚC CỘNG HÒA XÃ HỘI CHỦ NGHĨA VIỆT NAM</a:t>
            </a:r>
            <a:endParaRPr sz="1800" b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1027421" y="4816678"/>
            <a:ext cx="10144671" cy="121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CHỨC NĂNG NHÀ NƯỚC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HÌNH THỨC NHÀ NƯỚC</a:t>
            </a:r>
            <a:endParaRPr dirty="0"/>
          </a:p>
        </p:txBody>
      </p:sp>
      <p:sp>
        <p:nvSpPr>
          <p:cNvPr id="104" name="Google Shape;104;p2"/>
          <p:cNvSpPr/>
          <p:nvPr/>
        </p:nvSpPr>
        <p:spPr>
          <a:xfrm>
            <a:off x="5022630" y="590051"/>
            <a:ext cx="2146742" cy="52322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CHƯƠNG 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5532362" y="4038113"/>
            <a:ext cx="1180451" cy="646331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BÀI 2</a:t>
            </a:r>
            <a:endParaRPr sz="24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2" descr="Energy The Light Bulb - Free GIF on Pixabay - Pixabay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2000" y="3121554"/>
            <a:ext cx="1180451" cy="1562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2528" y="2684007"/>
            <a:ext cx="3573854" cy="2132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61524" y="2684007"/>
            <a:ext cx="3536185" cy="21326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10FC68-D993-81BB-E885-4AFEF8489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674F-8FC8-483F-869C-6DD5E2171FE5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Google Shape;114;p3"/>
          <p:cNvCxnSpPr/>
          <p:nvPr/>
        </p:nvCxnSpPr>
        <p:spPr>
          <a:xfrm>
            <a:off x="3474720" y="3429000"/>
            <a:ext cx="859536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5" name="Google Shape;115;p3"/>
          <p:cNvPicPr preferRelativeResize="0"/>
          <p:nvPr/>
        </p:nvPicPr>
        <p:blipFill rotWithShape="1">
          <a:blip r:embed="rId3">
            <a:alphaModFix/>
          </a:blip>
          <a:srcRect l="11883" t="17943"/>
          <a:stretch/>
        </p:blipFill>
        <p:spPr>
          <a:xfrm>
            <a:off x="11063113" y="58431"/>
            <a:ext cx="1006967" cy="42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 descr="Free Red Frame Png, Download Free Red Frame Png png images, Free ClipArts  on Clipart Library"/>
          <p:cNvPicPr preferRelativeResize="0"/>
          <p:nvPr/>
        </p:nvPicPr>
        <p:blipFill rotWithShape="1">
          <a:blip r:embed="rId4">
            <a:alphaModFix/>
          </a:blip>
          <a:srcRect r="95950"/>
          <a:stretch/>
        </p:blipFill>
        <p:spPr>
          <a:xfrm flipH="1">
            <a:off x="3127248" y="0"/>
            <a:ext cx="49377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" descr="Target GIFs - Get the best gif on GIF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0957" y="611338"/>
            <a:ext cx="1531557" cy="139141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"/>
          <p:cNvSpPr/>
          <p:nvPr/>
        </p:nvSpPr>
        <p:spPr>
          <a:xfrm>
            <a:off x="1040956" y="2266188"/>
            <a:ext cx="1531557" cy="771144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1040955" y="3218688"/>
            <a:ext cx="1531557" cy="771144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1040957" y="4174236"/>
            <a:ext cx="1531557" cy="771144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1040957" y="5222748"/>
            <a:ext cx="1531557" cy="771144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1040955" y="2390150"/>
            <a:ext cx="153155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MỤC</a:t>
            </a:r>
            <a:endParaRPr/>
          </a:p>
        </p:txBody>
      </p:sp>
      <p:sp>
        <p:nvSpPr>
          <p:cNvPr id="123" name="Google Shape;123;p3"/>
          <p:cNvSpPr txBox="1"/>
          <p:nvPr/>
        </p:nvSpPr>
        <p:spPr>
          <a:xfrm>
            <a:off x="1040953" y="3342650"/>
            <a:ext cx="15315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TIÊU</a:t>
            </a:r>
            <a:endParaRPr/>
          </a:p>
        </p:txBody>
      </p:sp>
      <p:sp>
        <p:nvSpPr>
          <p:cNvPr id="124" name="Google Shape;124;p3"/>
          <p:cNvSpPr txBox="1"/>
          <p:nvPr/>
        </p:nvSpPr>
        <p:spPr>
          <a:xfrm>
            <a:off x="1040952" y="4298198"/>
            <a:ext cx="15315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BÀI</a:t>
            </a:r>
            <a:endParaRPr/>
          </a:p>
        </p:txBody>
      </p:sp>
      <p:sp>
        <p:nvSpPr>
          <p:cNvPr id="125" name="Google Shape;125;p3"/>
          <p:cNvSpPr txBox="1"/>
          <p:nvPr/>
        </p:nvSpPr>
        <p:spPr>
          <a:xfrm>
            <a:off x="1040959" y="5346710"/>
            <a:ext cx="153155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HỌC</a:t>
            </a:r>
            <a:endParaRPr/>
          </a:p>
        </p:txBody>
      </p:sp>
      <p:pic>
        <p:nvPicPr>
          <p:cNvPr id="126" name="Google Shape;126;p3" descr="Numero Sticker by Casinh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21025" y="3484885"/>
            <a:ext cx="1739646" cy="137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 descr="One Sticker by Casinh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21024" y="127971"/>
            <a:ext cx="1739646" cy="138836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"/>
          <p:cNvSpPr/>
          <p:nvPr/>
        </p:nvSpPr>
        <p:spPr>
          <a:xfrm>
            <a:off x="5082153" y="356250"/>
            <a:ext cx="4318221" cy="297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Hiểu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phân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tích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nhà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nước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từ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đó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nhận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biết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được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nhà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nước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có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mối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mật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thiết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với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nhiệm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vụ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nhà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nước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sp>
        <p:nvSpPr>
          <p:cNvPr id="129" name="Google Shape;129;p3"/>
          <p:cNvSpPr/>
          <p:nvPr/>
        </p:nvSpPr>
        <p:spPr>
          <a:xfrm>
            <a:off x="5082153" y="3886475"/>
            <a:ext cx="4318221" cy="20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Nắm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bắt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cách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thức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tổ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quyền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lực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nhà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nước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pháp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quyền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lực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nhà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nước</a:t>
            </a:r>
            <a:r>
              <a:rPr lang="en-US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pic>
        <p:nvPicPr>
          <p:cNvPr id="132" name="Google Shape;132;p3"/>
          <p:cNvPicPr preferRelativeResize="0"/>
          <p:nvPr/>
        </p:nvPicPr>
        <p:blipFill rotWithShape="1">
          <a:blip r:embed="rId8">
            <a:alphaModFix/>
          </a:blip>
          <a:srcRect r="82714"/>
          <a:stretch/>
        </p:blipFill>
        <p:spPr>
          <a:xfrm>
            <a:off x="0" y="0"/>
            <a:ext cx="732268" cy="822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3B5BBB-49A9-8657-8A6A-B0EC348A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674F-8FC8-483F-869C-6DD5E2171FE5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4"/>
          <p:cNvCxnSpPr/>
          <p:nvPr/>
        </p:nvCxnSpPr>
        <p:spPr>
          <a:xfrm>
            <a:off x="54687" y="2072640"/>
            <a:ext cx="121920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" name="Google Shape;138;p4"/>
          <p:cNvSpPr/>
          <p:nvPr/>
        </p:nvSpPr>
        <p:spPr>
          <a:xfrm>
            <a:off x="7995602" y="2668867"/>
            <a:ext cx="2059956" cy="3439253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9" name="Google Shape;139;p4"/>
          <p:cNvCxnSpPr/>
          <p:nvPr/>
        </p:nvCxnSpPr>
        <p:spPr>
          <a:xfrm>
            <a:off x="6096000" y="2072640"/>
            <a:ext cx="0" cy="478536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0" name="Google Shape;140;p4"/>
          <p:cNvSpPr/>
          <p:nvPr/>
        </p:nvSpPr>
        <p:spPr>
          <a:xfrm>
            <a:off x="4063647" y="449115"/>
            <a:ext cx="1828803" cy="740258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DUNG</a:t>
            </a:r>
            <a:endParaRPr/>
          </a:p>
        </p:txBody>
      </p:sp>
      <p:sp>
        <p:nvSpPr>
          <p:cNvPr id="141" name="Google Shape;141;p4"/>
          <p:cNvSpPr/>
          <p:nvPr/>
        </p:nvSpPr>
        <p:spPr>
          <a:xfrm>
            <a:off x="6311386" y="453221"/>
            <a:ext cx="1828803" cy="736150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BÀI</a:t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>
            <a:off x="8589375" y="449115"/>
            <a:ext cx="1828804" cy="736147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HỌC</a:t>
            </a:r>
            <a:endParaRPr/>
          </a:p>
        </p:txBody>
      </p:sp>
      <p:pic>
        <p:nvPicPr>
          <p:cNvPr id="143" name="Google Shape;143;p4"/>
          <p:cNvPicPr preferRelativeResize="0"/>
          <p:nvPr/>
        </p:nvPicPr>
        <p:blipFill rotWithShape="1">
          <a:blip r:embed="rId3">
            <a:alphaModFix/>
          </a:blip>
          <a:srcRect l="11883" t="17943"/>
          <a:stretch/>
        </p:blipFill>
        <p:spPr>
          <a:xfrm>
            <a:off x="11095222" y="46581"/>
            <a:ext cx="1006967" cy="42162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4"/>
          <p:cNvSpPr/>
          <p:nvPr/>
        </p:nvSpPr>
        <p:spPr>
          <a:xfrm>
            <a:off x="2003692" y="2673731"/>
            <a:ext cx="2119576" cy="3456133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4" descr="One Sticker by Casinh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3692" y="1264773"/>
            <a:ext cx="2059956" cy="1939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" descr="Numero Sticker by Casinh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95602" y="1264773"/>
            <a:ext cx="2059957" cy="193266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"/>
          <p:cNvSpPr/>
          <p:nvPr/>
        </p:nvSpPr>
        <p:spPr>
          <a:xfrm>
            <a:off x="1780140" y="468210"/>
            <a:ext cx="1828803" cy="721162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NỘI</a:t>
            </a:r>
            <a:endParaRPr/>
          </a:p>
        </p:txBody>
      </p:sp>
      <p:sp>
        <p:nvSpPr>
          <p:cNvPr id="148" name="Google Shape;148;p4"/>
          <p:cNvSpPr/>
          <p:nvPr/>
        </p:nvSpPr>
        <p:spPr>
          <a:xfrm>
            <a:off x="1780138" y="3153016"/>
            <a:ext cx="2597307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CHỨC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NĂNG 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NHÀ 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NƯỚC</a:t>
            </a:r>
            <a:endParaRPr dirty="0"/>
          </a:p>
        </p:txBody>
      </p:sp>
      <p:sp>
        <p:nvSpPr>
          <p:cNvPr id="149" name="Google Shape;149;p4"/>
          <p:cNvSpPr/>
          <p:nvPr/>
        </p:nvSpPr>
        <p:spPr>
          <a:xfrm>
            <a:off x="7772049" y="3152378"/>
            <a:ext cx="2597307" cy="2955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HÌNH 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THỨC 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NHÀ 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NƯỚC</a:t>
            </a:r>
            <a:endParaRPr/>
          </a:p>
        </p:txBody>
      </p:sp>
      <p:pic>
        <p:nvPicPr>
          <p:cNvPr id="150" name="Google Shape;150;p4"/>
          <p:cNvPicPr preferRelativeResize="0"/>
          <p:nvPr/>
        </p:nvPicPr>
        <p:blipFill rotWithShape="1">
          <a:blip r:embed="rId6">
            <a:alphaModFix/>
          </a:blip>
          <a:srcRect r="82714"/>
          <a:stretch/>
        </p:blipFill>
        <p:spPr>
          <a:xfrm>
            <a:off x="0" y="0"/>
            <a:ext cx="711200" cy="82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53B147-5FD6-96CD-A83A-28A98B5F4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674F-8FC8-483F-869C-6DD5E2171FE5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"/>
          <p:cNvPicPr preferRelativeResize="0"/>
          <p:nvPr/>
        </p:nvPicPr>
        <p:blipFill rotWithShape="1">
          <a:blip r:embed="rId3">
            <a:alphaModFix/>
          </a:blip>
          <a:srcRect l="11883" t="17943"/>
          <a:stretch/>
        </p:blipFill>
        <p:spPr>
          <a:xfrm>
            <a:off x="11053688" y="68300"/>
            <a:ext cx="1006967" cy="4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"/>
          <p:cNvSpPr/>
          <p:nvPr/>
        </p:nvSpPr>
        <p:spPr>
          <a:xfrm>
            <a:off x="0" y="237378"/>
            <a:ext cx="12192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88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1. CHỨC NĂNG CỦA NHÀ NƯỚC</a:t>
            </a: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7" name="Google Shape;157;p5" descr="Color Stars Set - Samina's Ko-fi Shop - Ko-fi ❤️ Where creators get support  from fans through donations, memberships, shop sales and more! The original  'Buy Me a Coffee' Page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439" y="1452221"/>
            <a:ext cx="589321" cy="589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/>
          <p:nvPr/>
        </p:nvSpPr>
        <p:spPr>
          <a:xfrm>
            <a:off x="905933" y="1555769"/>
            <a:ext cx="692297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1.1. KHÁI NIỆM CHỨC NĂNG CỦA NHÀ NƯỚC</a:t>
            </a:r>
            <a:endParaRPr sz="2400" b="1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1691391" y="2441825"/>
            <a:ext cx="5621146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diện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mặt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hoạt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động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chủ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yếu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của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Nhà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nước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nhằm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nhiệm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vụ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đặt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trước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Nhà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nước</a:t>
            </a:r>
            <a:r>
              <a:rPr lang="en-US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  <p:pic>
        <p:nvPicPr>
          <p:cNvPr id="160" name="Google Shape;160;p5" descr="Top Red Stars Stickers for Android &amp; iOS | Gfycat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8387" y="2791707"/>
            <a:ext cx="532258" cy="399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41409" y="1602899"/>
            <a:ext cx="3982182" cy="2184123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63" name="Google Shape;163;p5"/>
          <p:cNvPicPr preferRelativeResize="0"/>
          <p:nvPr/>
        </p:nvPicPr>
        <p:blipFill rotWithShape="1">
          <a:blip r:embed="rId7">
            <a:alphaModFix/>
          </a:blip>
          <a:srcRect r="82714"/>
          <a:stretch/>
        </p:blipFill>
        <p:spPr>
          <a:xfrm>
            <a:off x="-1" y="0"/>
            <a:ext cx="694267" cy="72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941410" y="4021415"/>
            <a:ext cx="3982181" cy="2315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193438" y="4647697"/>
            <a:ext cx="3351028" cy="167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10867" y="4631267"/>
            <a:ext cx="3470067" cy="16764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C6E04-C519-1964-C91A-99A41321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674F-8FC8-483F-869C-6DD5E2171FE5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6"/>
          <p:cNvPicPr preferRelativeResize="0"/>
          <p:nvPr/>
        </p:nvPicPr>
        <p:blipFill rotWithShape="1">
          <a:blip r:embed="rId3">
            <a:alphaModFix/>
          </a:blip>
          <a:srcRect l="11883" t="17943"/>
          <a:stretch/>
        </p:blipFill>
        <p:spPr>
          <a:xfrm>
            <a:off x="11156858" y="94295"/>
            <a:ext cx="1006967" cy="4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6"/>
          <p:cNvSpPr/>
          <p:nvPr/>
        </p:nvSpPr>
        <p:spPr>
          <a:xfrm>
            <a:off x="0" y="237378"/>
            <a:ext cx="12192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88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1. CHỨC NĂNG CỦA NHÀ NƯỚC</a:t>
            </a: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0" y="1141234"/>
            <a:ext cx="12192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1.2. PHÂN LOẠI CHỨC NĂNG NHÀ NƯỚC</a:t>
            </a:r>
            <a:endParaRPr sz="3000" b="1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671778" y="2144081"/>
            <a:ext cx="12192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Căn</a:t>
            </a:r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cứ</a:t>
            </a:r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vào</a:t>
            </a:r>
            <a:r>
              <a:rPr lang="en-US" sz="2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phạm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vi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hoạt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động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chủ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yếu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Nhà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nước</a:t>
            </a:r>
            <a:endParaRPr sz="2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6" descr="Blue Arrow Sticker by Belisol Rotterdam for iOS &amp; Android | GIPH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 flipH="1">
            <a:off x="5822510" y="2653795"/>
            <a:ext cx="945268" cy="945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6" descr="Blue Arrow Sticker by Belisol Rotterdam for iOS &amp; Android | GIPH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6767778" y="2653795"/>
            <a:ext cx="945269" cy="945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" descr="Chủ tịch nước có nhiệm vụ, quyền hạn gì?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8377" y="3599063"/>
            <a:ext cx="3709570" cy="208972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pic>
        <p:nvPicPr>
          <p:cNvPr id="178" name="Google Shape;178;p6" descr="Những dấu ấn nổi bật trong hoạt động đối ngoại của Việt Nam năm 20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20675" y="3599063"/>
            <a:ext cx="3720283" cy="2089726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179" name="Google Shape;179;p6"/>
          <p:cNvSpPr/>
          <p:nvPr/>
        </p:nvSpPr>
        <p:spPr>
          <a:xfrm>
            <a:off x="2288377" y="5713267"/>
            <a:ext cx="37095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Đối nội </a:t>
            </a:r>
            <a:endParaRPr/>
          </a:p>
        </p:txBody>
      </p:sp>
      <p:sp>
        <p:nvSpPr>
          <p:cNvPr id="180" name="Google Shape;180;p6"/>
          <p:cNvSpPr/>
          <p:nvPr/>
        </p:nvSpPr>
        <p:spPr>
          <a:xfrm>
            <a:off x="7305321" y="5688789"/>
            <a:ext cx="40484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Đối ngoại </a:t>
            </a:r>
            <a:endParaRPr/>
          </a:p>
        </p:txBody>
      </p:sp>
      <p:pic>
        <p:nvPicPr>
          <p:cNvPr id="181" name="Google Shape;181;p6"/>
          <p:cNvPicPr preferRelativeResize="0"/>
          <p:nvPr/>
        </p:nvPicPr>
        <p:blipFill rotWithShape="1">
          <a:blip r:embed="rId7">
            <a:alphaModFix/>
          </a:blip>
          <a:srcRect r="82714"/>
          <a:stretch/>
        </p:blipFill>
        <p:spPr>
          <a:xfrm>
            <a:off x="0" y="0"/>
            <a:ext cx="685800" cy="721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 descr="File:Orange animated right arrow.gif - Wikimedia Common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flipH="1">
            <a:off x="1387775" y="1233567"/>
            <a:ext cx="700459" cy="55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6" descr="File:Orange animated right arrow.gif - Wikimedia Common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164873" y="1227091"/>
            <a:ext cx="700459" cy="5847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B16865-D609-DE57-5029-DB3F13960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674F-8FC8-483F-869C-6DD5E2171FE5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4" grpId="0"/>
      <p:bldP spid="179" grpId="0"/>
      <p:bldP spid="1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7"/>
          <p:cNvPicPr preferRelativeResize="0"/>
          <p:nvPr/>
        </p:nvPicPr>
        <p:blipFill rotWithShape="1">
          <a:blip r:embed="rId3">
            <a:alphaModFix/>
          </a:blip>
          <a:srcRect l="11883" t="17943"/>
          <a:stretch/>
        </p:blipFill>
        <p:spPr>
          <a:xfrm>
            <a:off x="11185032" y="58543"/>
            <a:ext cx="1006967" cy="4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7"/>
          <p:cNvSpPr/>
          <p:nvPr/>
        </p:nvSpPr>
        <p:spPr>
          <a:xfrm>
            <a:off x="0" y="237378"/>
            <a:ext cx="12192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88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1. CHỨC NĂNG CỦA NHÀ NƯỚC</a:t>
            </a: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0" y="1141234"/>
            <a:ext cx="12192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1.2. PHÂN LOẠI CHỨC NĂNG NHÀ NƯỚC</a:t>
            </a:r>
            <a:endParaRPr sz="2800" b="1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7" descr="File:Orange animated right arrow.gif - Wikimedia Comm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412491" y="1270000"/>
            <a:ext cx="700459" cy="510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7" descr="File:Orange animated right arrow.gif - Wikimedia Comm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28450" y="1277334"/>
            <a:ext cx="700459" cy="51023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"/>
          <p:cNvSpPr/>
          <p:nvPr/>
        </p:nvSpPr>
        <p:spPr>
          <a:xfrm>
            <a:off x="84666" y="1787565"/>
            <a:ext cx="1210733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Căn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cứ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vào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cách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thức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thực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hiện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quyền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lực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nhà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nước</a:t>
            </a:r>
            <a:endParaRPr sz="2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7"/>
          <p:cNvSpPr txBox="1"/>
          <p:nvPr/>
        </p:nvSpPr>
        <p:spPr>
          <a:xfrm>
            <a:off x="554456" y="4853305"/>
            <a:ext cx="34137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1800" b="1" dirty="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800" b="1" dirty="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lập</a:t>
            </a:r>
            <a:r>
              <a:rPr lang="en-US" sz="1800" b="1" dirty="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pháp</a:t>
            </a:r>
            <a:endParaRPr dirty="0"/>
          </a:p>
        </p:txBody>
      </p:sp>
      <p:sp>
        <p:nvSpPr>
          <p:cNvPr id="195" name="Google Shape;195;p7"/>
          <p:cNvSpPr txBox="1"/>
          <p:nvPr/>
        </p:nvSpPr>
        <p:spPr>
          <a:xfrm>
            <a:off x="4372950" y="5789395"/>
            <a:ext cx="34137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1800" b="1" dirty="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800" b="1" dirty="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hành</a:t>
            </a:r>
            <a:r>
              <a:rPr lang="en-US" sz="1800" b="1" dirty="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pháp</a:t>
            </a:r>
            <a:endParaRPr dirty="0"/>
          </a:p>
        </p:txBody>
      </p:sp>
      <p:pic>
        <p:nvPicPr>
          <p:cNvPr id="196" name="Google Shape;196;p7" descr="Tòa án nhân dân được tổ chức xét xử trực tuyến từ 1/1/20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83918" y="2573761"/>
            <a:ext cx="3381375" cy="201652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97" name="Google Shape;197;p7" descr="Thủ tướng Phạm Minh Chính chủ trì phiên họp Chính phủ thường kỳ tháng 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27277" y="3429000"/>
            <a:ext cx="3381375" cy="201652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98" name="Google Shape;198;p7"/>
          <p:cNvSpPr txBox="1"/>
          <p:nvPr/>
        </p:nvSpPr>
        <p:spPr>
          <a:xfrm>
            <a:off x="8212725" y="4853306"/>
            <a:ext cx="34137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1800" b="1" dirty="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năng</a:t>
            </a:r>
            <a:r>
              <a:rPr lang="en-US" sz="1800" b="1" dirty="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tư</a:t>
            </a:r>
            <a:r>
              <a:rPr lang="en-US" sz="1800" b="1" dirty="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pháp</a:t>
            </a:r>
            <a:endParaRPr dirty="0"/>
          </a:p>
        </p:txBody>
      </p:sp>
      <p:pic>
        <p:nvPicPr>
          <p:cNvPr id="199" name="Google Shape;199;p7" descr="Quốc hội bầu lãnh đạo các cơ quan của Quốc hội và Tổng Kiểm toán nhà nước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0637" y="2573761"/>
            <a:ext cx="3381374" cy="2016527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00" name="Google Shape;200;p7"/>
          <p:cNvPicPr preferRelativeResize="0"/>
          <p:nvPr/>
        </p:nvPicPr>
        <p:blipFill rotWithShape="1">
          <a:blip r:embed="rId8">
            <a:alphaModFix/>
          </a:blip>
          <a:srcRect r="82714"/>
          <a:stretch/>
        </p:blipFill>
        <p:spPr>
          <a:xfrm>
            <a:off x="0" y="0"/>
            <a:ext cx="736600" cy="7913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3E1393-AE27-BEE8-D73E-E662CBA58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674F-8FC8-483F-869C-6DD5E2171FE5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193" grpId="0"/>
      <p:bldP spid="194" grpId="0"/>
      <p:bldP spid="195" grpId="0"/>
      <p:bldP spid="19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8"/>
          <p:cNvPicPr preferRelativeResize="0"/>
          <p:nvPr/>
        </p:nvPicPr>
        <p:blipFill rotWithShape="1">
          <a:blip r:embed="rId3">
            <a:alphaModFix/>
          </a:blip>
          <a:srcRect l="11883" t="17943"/>
          <a:stretch/>
        </p:blipFill>
        <p:spPr>
          <a:xfrm>
            <a:off x="11087015" y="39647"/>
            <a:ext cx="1006967" cy="4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"/>
          <p:cNvSpPr/>
          <p:nvPr/>
        </p:nvSpPr>
        <p:spPr>
          <a:xfrm>
            <a:off x="0" y="237378"/>
            <a:ext cx="12192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88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1. CHỨC NĂNG CỦA NHÀ NƯỚC</a:t>
            </a:r>
            <a:endParaRPr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7" name="Google Shape;207;p8"/>
          <p:cNvSpPr/>
          <p:nvPr/>
        </p:nvSpPr>
        <p:spPr>
          <a:xfrm>
            <a:off x="0" y="1141234"/>
            <a:ext cx="12192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1.2. PHÂN LOẠI CHỨC NĂNG NHÀ NƯỚC</a:t>
            </a:r>
            <a:endParaRPr sz="3000" b="1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8" descr="File:Orange animated right arrow.gif - Wikimedia Comm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1387776" y="1087106"/>
            <a:ext cx="700459" cy="70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8" descr="File:Orange animated right arrow.gif - Wikimedia Comm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86556" y="1092818"/>
            <a:ext cx="700459" cy="70045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8"/>
          <p:cNvSpPr/>
          <p:nvPr/>
        </p:nvSpPr>
        <p:spPr>
          <a:xfrm>
            <a:off x="-1" y="1828697"/>
            <a:ext cx="1219200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Căn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cứ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vào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lĩnh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vực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hoạt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động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Nhà</a:t>
            </a:r>
            <a:r>
              <a:rPr lang="en-US" sz="2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nước</a:t>
            </a:r>
            <a:endParaRPr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 txBox="1"/>
          <p:nvPr/>
        </p:nvSpPr>
        <p:spPr>
          <a:xfrm>
            <a:off x="1387776" y="4958177"/>
            <a:ext cx="296161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Chức năng chính trị</a:t>
            </a:r>
            <a:endParaRPr/>
          </a:p>
        </p:txBody>
      </p:sp>
      <p:sp>
        <p:nvSpPr>
          <p:cNvPr id="212" name="Google Shape;212;p8"/>
          <p:cNvSpPr txBox="1"/>
          <p:nvPr/>
        </p:nvSpPr>
        <p:spPr>
          <a:xfrm>
            <a:off x="4751379" y="5358286"/>
            <a:ext cx="29616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Chức năng xã hội</a:t>
            </a:r>
            <a:endParaRPr/>
          </a:p>
        </p:txBody>
      </p:sp>
      <p:sp>
        <p:nvSpPr>
          <p:cNvPr id="213" name="Google Shape;213;p8"/>
          <p:cNvSpPr txBox="1"/>
          <p:nvPr/>
        </p:nvSpPr>
        <p:spPr>
          <a:xfrm>
            <a:off x="8056548" y="5877338"/>
            <a:ext cx="29400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Chức năng kinh tế</a:t>
            </a:r>
            <a:endParaRPr/>
          </a:p>
        </p:txBody>
      </p:sp>
      <p:pic>
        <p:nvPicPr>
          <p:cNvPr id="214" name="Google Shape;214;p8"/>
          <p:cNvPicPr preferRelativeResize="0"/>
          <p:nvPr/>
        </p:nvPicPr>
        <p:blipFill rotWithShape="1">
          <a:blip r:embed="rId5">
            <a:alphaModFix/>
          </a:blip>
          <a:srcRect r="82714"/>
          <a:stretch/>
        </p:blipFill>
        <p:spPr>
          <a:xfrm>
            <a:off x="-1" y="0"/>
            <a:ext cx="694267" cy="82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95381" y="2692399"/>
            <a:ext cx="3154009" cy="2265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14983" y="3462110"/>
            <a:ext cx="3098588" cy="2281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88602" y="3114272"/>
            <a:ext cx="3154010" cy="22657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7AE894-28D4-5C7B-F77B-957119AA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674F-8FC8-483F-869C-6DD5E2171FE5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9"/>
          <p:cNvPicPr preferRelativeResize="0"/>
          <p:nvPr/>
        </p:nvPicPr>
        <p:blipFill rotWithShape="1">
          <a:blip r:embed="rId3">
            <a:alphaModFix/>
          </a:blip>
          <a:srcRect l="11883" t="17943"/>
          <a:stretch/>
        </p:blipFill>
        <p:spPr>
          <a:xfrm>
            <a:off x="11082443" y="89389"/>
            <a:ext cx="1006967" cy="4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9"/>
          <p:cNvSpPr/>
          <p:nvPr/>
        </p:nvSpPr>
        <p:spPr>
          <a:xfrm>
            <a:off x="0" y="237378"/>
            <a:ext cx="121920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88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2. HÌNH THỨC NHÀ NƯỚC</a:t>
            </a:r>
            <a:endParaRPr sz="3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9"/>
          <p:cNvSpPr/>
          <p:nvPr/>
        </p:nvSpPr>
        <p:spPr>
          <a:xfrm>
            <a:off x="0" y="1421804"/>
            <a:ext cx="12192000" cy="45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Là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cách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tổ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chức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quyền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lực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nhà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nước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những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pháp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để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hiện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quyền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lực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nhà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nước</a:t>
            </a:r>
            <a:endParaRPr dirty="0"/>
          </a:p>
        </p:txBody>
      </p:sp>
      <p:pic>
        <p:nvPicPr>
          <p:cNvPr id="226" name="Google Shape;226;p9" descr="Red-arrow-sticker GIFs - Get the best GIF on GIPH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3850774" flipH="1">
            <a:off x="5215334" y="319780"/>
            <a:ext cx="377872" cy="403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9" descr="Red-arrow-sticker GIFs - Get the best GIF on GIPH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5892800" y="1574204"/>
            <a:ext cx="406400" cy="129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9" descr="Red-arrow-sticker GIFs - Get the best GIF on GIPH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3850774">
            <a:off x="6611025" y="355761"/>
            <a:ext cx="352549" cy="403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9" descr="Tổng Thống Chế, Đại Nghị Chế và Bán Tổng Thống Chế | Nghiên Cứu Lịch Sử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4136" y="3429000"/>
            <a:ext cx="3119691" cy="2084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9" descr="Tham khảo 5 cấu trúc ngữ pháp tiếng Hàn cao cấp thông dụng nhất. - Trung  tâm tiếng hàn - SOFL 한 국 어 학 당 Luyện thi Tiếng Hàn Topik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36152" y="3811456"/>
            <a:ext cx="3119691" cy="209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9" descr="Chế định chế độ chính trị theo Hiến pháp 2013 [Mới nhất 2023]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58680" y="3415140"/>
            <a:ext cx="3119691" cy="211193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9"/>
          <p:cNvSpPr/>
          <p:nvPr/>
        </p:nvSpPr>
        <p:spPr>
          <a:xfrm>
            <a:off x="564135" y="5540937"/>
            <a:ext cx="31196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Hình thức chính thể</a:t>
            </a:r>
            <a:endParaRPr/>
          </a:p>
        </p:txBody>
      </p:sp>
      <p:sp>
        <p:nvSpPr>
          <p:cNvPr id="233" name="Google Shape;233;p9"/>
          <p:cNvSpPr/>
          <p:nvPr/>
        </p:nvSpPr>
        <p:spPr>
          <a:xfrm>
            <a:off x="4536151" y="6015222"/>
            <a:ext cx="31196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Hình thức cấu trúc</a:t>
            </a:r>
            <a:endParaRPr sz="24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8358680" y="5513219"/>
            <a:ext cx="31196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Chế độ chính trị</a:t>
            </a:r>
            <a:endParaRPr sz="24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9"/>
          <p:cNvPicPr preferRelativeResize="0"/>
          <p:nvPr/>
        </p:nvPicPr>
        <p:blipFill rotWithShape="1">
          <a:blip r:embed="rId8">
            <a:alphaModFix/>
          </a:blip>
          <a:srcRect r="82714"/>
          <a:stretch/>
        </p:blipFill>
        <p:spPr>
          <a:xfrm>
            <a:off x="-1" y="0"/>
            <a:ext cx="690113" cy="7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609325-4E76-4D2F-9448-60391CE98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6674F-8FC8-483F-869C-6DD5E2171FE5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754</Words>
  <Application>Microsoft Macintosh PowerPoint</Application>
  <PresentationFormat>Widescreen</PresentationFormat>
  <Paragraphs>146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Noto Sans Symbols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Minh An Bùi</cp:lastModifiedBy>
  <cp:revision>4</cp:revision>
  <dcterms:created xsi:type="dcterms:W3CDTF">2023-07-28T03:18:33Z</dcterms:created>
  <dcterms:modified xsi:type="dcterms:W3CDTF">2023-09-07T06:57:22Z</dcterms:modified>
</cp:coreProperties>
</file>